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4"/>
  </p:notesMasterIdLst>
  <p:sldIdLst>
    <p:sldId id="256" r:id="rId2"/>
    <p:sldId id="261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7" r:id="rId23"/>
  </p:sldIdLst>
  <p:sldSz cx="9791700" cy="5508625"/>
  <p:notesSz cx="6858000" cy="9144000"/>
  <p:defaultTextStyle>
    <a:defPPr>
      <a:defRPr lang="ru-RU"/>
    </a:defPPr>
    <a:lvl1pPr marL="0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357530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715061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072591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143012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178765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214518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2502713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2860243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25" userDrawn="1">
          <p15:clr>
            <a:srgbClr val="A4A3A4"/>
          </p15:clr>
        </p15:guide>
        <p15:guide id="2" orient="horz" pos="624" userDrawn="1">
          <p15:clr>
            <a:srgbClr val="A4A3A4"/>
          </p15:clr>
        </p15:guide>
        <p15:guide id="3" pos="5657" userDrawn="1">
          <p15:clr>
            <a:srgbClr val="A4A3A4"/>
          </p15:clr>
        </p15:guide>
        <p15:guide id="4" orient="horz" pos="2960" userDrawn="1">
          <p15:clr>
            <a:srgbClr val="A4A3A4"/>
          </p15:clr>
        </p15:guide>
        <p15:guide id="5" pos="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5"/>
    <p:restoredTop sz="94631"/>
  </p:normalViewPr>
  <p:slideViewPr>
    <p:cSldViewPr snapToGrid="0" snapToObjects="1">
      <p:cViewPr varScale="1">
        <p:scale>
          <a:sx n="103" d="100"/>
          <a:sy n="103" d="100"/>
        </p:scale>
        <p:origin x="1186" y="72"/>
      </p:cViewPr>
      <p:guideLst>
        <p:guide pos="625"/>
        <p:guide orient="horz" pos="624"/>
        <p:guide pos="5657"/>
        <p:guide orient="horz" pos="2960"/>
        <p:guide pos="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ED341-1777-4C5B-9137-B6527CFEDC0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0358-707C-4ABC-8DB4-DA07E24CD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6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963" y="901527"/>
            <a:ext cx="7343775" cy="1917818"/>
          </a:xfrm>
        </p:spPr>
        <p:txBody>
          <a:bodyPr anchor="b"/>
          <a:lstStyle>
            <a:lvl1pPr algn="ctr">
              <a:defRPr sz="48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963" y="2893304"/>
            <a:ext cx="7343775" cy="1329975"/>
          </a:xfrm>
        </p:spPr>
        <p:txBody>
          <a:bodyPr/>
          <a:lstStyle>
            <a:lvl1pPr marL="0" indent="0" algn="ctr">
              <a:buNone/>
              <a:defRPr sz="1927"/>
            </a:lvl1pPr>
            <a:lvl2pPr marL="367177" indent="0" algn="ctr">
              <a:buNone/>
              <a:defRPr sz="1606"/>
            </a:lvl2pPr>
            <a:lvl3pPr marL="734355" indent="0" algn="ctr">
              <a:buNone/>
              <a:defRPr sz="1446"/>
            </a:lvl3pPr>
            <a:lvl4pPr marL="1101532" indent="0" algn="ctr">
              <a:buNone/>
              <a:defRPr sz="1285"/>
            </a:lvl4pPr>
            <a:lvl5pPr marL="1468709" indent="0" algn="ctr">
              <a:buNone/>
              <a:defRPr sz="1285"/>
            </a:lvl5pPr>
            <a:lvl6pPr marL="1835887" indent="0" algn="ctr">
              <a:buNone/>
              <a:defRPr sz="1285"/>
            </a:lvl6pPr>
            <a:lvl7pPr marL="2203064" indent="0" algn="ctr">
              <a:buNone/>
              <a:defRPr sz="1285"/>
            </a:lvl7pPr>
            <a:lvl8pPr marL="2570241" indent="0" algn="ctr">
              <a:buNone/>
              <a:defRPr sz="1285"/>
            </a:lvl8pPr>
            <a:lvl9pPr marL="2937419" indent="0" algn="ctr">
              <a:buNone/>
              <a:defRPr sz="128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00CF-0538-4A00-8945-C65D0D58A381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9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50ED-FA51-46E0-9FCB-319A1672E6AE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4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185" y="293283"/>
            <a:ext cx="2111335" cy="466830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79" y="293283"/>
            <a:ext cx="6211610" cy="46683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F260-F9B3-4641-B337-4AAA4A196190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CF1-8205-4185-8335-7B34AF934EB1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1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80" y="1373331"/>
            <a:ext cx="8445341" cy="2291435"/>
          </a:xfrm>
        </p:spPr>
        <p:txBody>
          <a:bodyPr anchor="b"/>
          <a:lstStyle>
            <a:lvl1pPr>
              <a:defRPr sz="48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080" y="3686444"/>
            <a:ext cx="8445341" cy="1205011"/>
          </a:xfrm>
        </p:spPr>
        <p:txBody>
          <a:bodyPr/>
          <a:lstStyle>
            <a:lvl1pPr marL="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1pPr>
            <a:lvl2pPr marL="367177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2pPr>
            <a:lvl3pPr marL="734355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3pPr>
            <a:lvl4pPr marL="1101532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4pPr>
            <a:lvl5pPr marL="1468709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5pPr>
            <a:lvl6pPr marL="1835887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6pPr>
            <a:lvl7pPr marL="2203064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7pPr>
            <a:lvl8pPr marL="2570241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8pPr>
            <a:lvl9pPr marL="2937419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4407-2E1A-4B1A-A17C-205E1B96599F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79" y="1466416"/>
            <a:ext cx="4161473" cy="34951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048" y="1466416"/>
            <a:ext cx="4161473" cy="34951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8BAC-946B-484D-AEA3-3FE0EA9652B4}" type="datetime1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293284"/>
            <a:ext cx="8445341" cy="106474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455" y="1350378"/>
            <a:ext cx="4142348" cy="661800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177" indent="0">
              <a:buNone/>
              <a:defRPr sz="1606" b="1"/>
            </a:lvl2pPr>
            <a:lvl3pPr marL="734355" indent="0">
              <a:buNone/>
              <a:defRPr sz="1446" b="1"/>
            </a:lvl3pPr>
            <a:lvl4pPr marL="1101532" indent="0">
              <a:buNone/>
              <a:defRPr sz="1285" b="1"/>
            </a:lvl4pPr>
            <a:lvl5pPr marL="1468709" indent="0">
              <a:buNone/>
              <a:defRPr sz="1285" b="1"/>
            </a:lvl5pPr>
            <a:lvl6pPr marL="1835887" indent="0">
              <a:buNone/>
              <a:defRPr sz="1285" b="1"/>
            </a:lvl6pPr>
            <a:lvl7pPr marL="2203064" indent="0">
              <a:buNone/>
              <a:defRPr sz="1285" b="1"/>
            </a:lvl7pPr>
            <a:lvl8pPr marL="2570241" indent="0">
              <a:buNone/>
              <a:defRPr sz="1285" b="1"/>
            </a:lvl8pPr>
            <a:lvl9pPr marL="2937419" indent="0">
              <a:buNone/>
              <a:defRPr sz="12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55" y="2012178"/>
            <a:ext cx="4142348" cy="29596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7048" y="1350378"/>
            <a:ext cx="4162748" cy="661800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177" indent="0">
              <a:buNone/>
              <a:defRPr sz="1606" b="1"/>
            </a:lvl2pPr>
            <a:lvl3pPr marL="734355" indent="0">
              <a:buNone/>
              <a:defRPr sz="1446" b="1"/>
            </a:lvl3pPr>
            <a:lvl4pPr marL="1101532" indent="0">
              <a:buNone/>
              <a:defRPr sz="1285" b="1"/>
            </a:lvl4pPr>
            <a:lvl5pPr marL="1468709" indent="0">
              <a:buNone/>
              <a:defRPr sz="1285" b="1"/>
            </a:lvl5pPr>
            <a:lvl6pPr marL="1835887" indent="0">
              <a:buNone/>
              <a:defRPr sz="1285" b="1"/>
            </a:lvl6pPr>
            <a:lvl7pPr marL="2203064" indent="0">
              <a:buNone/>
              <a:defRPr sz="1285" b="1"/>
            </a:lvl7pPr>
            <a:lvl8pPr marL="2570241" indent="0">
              <a:buNone/>
              <a:defRPr sz="1285" b="1"/>
            </a:lvl8pPr>
            <a:lvl9pPr marL="2937419" indent="0">
              <a:buNone/>
              <a:defRPr sz="12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048" y="2012178"/>
            <a:ext cx="4162748" cy="29596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52C3-3B6E-48C9-A665-5634B64C7435}" type="datetime1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26-E127-49E0-B76C-016D11918ADA}" type="datetime1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5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F9B2-F06D-4A7D-8582-CBC05DB5CC5D}" type="datetime1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367242"/>
            <a:ext cx="3158078" cy="1285346"/>
          </a:xfrm>
        </p:spPr>
        <p:txBody>
          <a:bodyPr anchor="b"/>
          <a:lstStyle>
            <a:lvl1pPr>
              <a:defRPr sz="25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748" y="793140"/>
            <a:ext cx="4957048" cy="3914694"/>
          </a:xfrm>
        </p:spPr>
        <p:txBody>
          <a:bodyPr/>
          <a:lstStyle>
            <a:lvl1pPr>
              <a:defRPr sz="2570"/>
            </a:lvl1pPr>
            <a:lvl2pPr>
              <a:defRPr sz="2249"/>
            </a:lvl2pPr>
            <a:lvl3pPr>
              <a:defRPr sz="1927"/>
            </a:lvl3pPr>
            <a:lvl4pPr>
              <a:defRPr sz="1606"/>
            </a:lvl4pPr>
            <a:lvl5pPr>
              <a:defRPr sz="1606"/>
            </a:lvl5pPr>
            <a:lvl6pPr>
              <a:defRPr sz="1606"/>
            </a:lvl6pPr>
            <a:lvl7pPr>
              <a:defRPr sz="1606"/>
            </a:lvl7pPr>
            <a:lvl8pPr>
              <a:defRPr sz="1606"/>
            </a:lvl8pPr>
            <a:lvl9pPr>
              <a:defRPr sz="16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455" y="1652587"/>
            <a:ext cx="3158078" cy="3061623"/>
          </a:xfrm>
        </p:spPr>
        <p:txBody>
          <a:bodyPr/>
          <a:lstStyle>
            <a:lvl1pPr marL="0" indent="0">
              <a:buNone/>
              <a:defRPr sz="1285"/>
            </a:lvl1pPr>
            <a:lvl2pPr marL="367177" indent="0">
              <a:buNone/>
              <a:defRPr sz="1124"/>
            </a:lvl2pPr>
            <a:lvl3pPr marL="734355" indent="0">
              <a:buNone/>
              <a:defRPr sz="964"/>
            </a:lvl3pPr>
            <a:lvl4pPr marL="1101532" indent="0">
              <a:buNone/>
              <a:defRPr sz="803"/>
            </a:lvl4pPr>
            <a:lvl5pPr marL="1468709" indent="0">
              <a:buNone/>
              <a:defRPr sz="803"/>
            </a:lvl5pPr>
            <a:lvl6pPr marL="1835887" indent="0">
              <a:buNone/>
              <a:defRPr sz="803"/>
            </a:lvl6pPr>
            <a:lvl7pPr marL="2203064" indent="0">
              <a:buNone/>
              <a:defRPr sz="803"/>
            </a:lvl7pPr>
            <a:lvl8pPr marL="2570241" indent="0">
              <a:buNone/>
              <a:defRPr sz="803"/>
            </a:lvl8pPr>
            <a:lvl9pPr marL="2937419" indent="0">
              <a:buNone/>
              <a:defRPr sz="8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EC03-0471-4963-96E9-18F863FAF66D}" type="datetime1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367242"/>
            <a:ext cx="3158078" cy="1285346"/>
          </a:xfrm>
        </p:spPr>
        <p:txBody>
          <a:bodyPr anchor="b"/>
          <a:lstStyle>
            <a:lvl1pPr>
              <a:defRPr sz="25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62748" y="793140"/>
            <a:ext cx="4957048" cy="3914694"/>
          </a:xfrm>
        </p:spPr>
        <p:txBody>
          <a:bodyPr anchor="t"/>
          <a:lstStyle>
            <a:lvl1pPr marL="0" indent="0">
              <a:buNone/>
              <a:defRPr sz="2570"/>
            </a:lvl1pPr>
            <a:lvl2pPr marL="367177" indent="0">
              <a:buNone/>
              <a:defRPr sz="2249"/>
            </a:lvl2pPr>
            <a:lvl3pPr marL="734355" indent="0">
              <a:buNone/>
              <a:defRPr sz="1927"/>
            </a:lvl3pPr>
            <a:lvl4pPr marL="1101532" indent="0">
              <a:buNone/>
              <a:defRPr sz="1606"/>
            </a:lvl4pPr>
            <a:lvl5pPr marL="1468709" indent="0">
              <a:buNone/>
              <a:defRPr sz="1606"/>
            </a:lvl5pPr>
            <a:lvl6pPr marL="1835887" indent="0">
              <a:buNone/>
              <a:defRPr sz="1606"/>
            </a:lvl6pPr>
            <a:lvl7pPr marL="2203064" indent="0">
              <a:buNone/>
              <a:defRPr sz="1606"/>
            </a:lvl7pPr>
            <a:lvl8pPr marL="2570241" indent="0">
              <a:buNone/>
              <a:defRPr sz="1606"/>
            </a:lvl8pPr>
            <a:lvl9pPr marL="2937419" indent="0">
              <a:buNone/>
              <a:defRPr sz="16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455" y="1652587"/>
            <a:ext cx="3158078" cy="3061623"/>
          </a:xfrm>
        </p:spPr>
        <p:txBody>
          <a:bodyPr/>
          <a:lstStyle>
            <a:lvl1pPr marL="0" indent="0">
              <a:buNone/>
              <a:defRPr sz="1285"/>
            </a:lvl1pPr>
            <a:lvl2pPr marL="367177" indent="0">
              <a:buNone/>
              <a:defRPr sz="1124"/>
            </a:lvl2pPr>
            <a:lvl3pPr marL="734355" indent="0">
              <a:buNone/>
              <a:defRPr sz="964"/>
            </a:lvl3pPr>
            <a:lvl4pPr marL="1101532" indent="0">
              <a:buNone/>
              <a:defRPr sz="803"/>
            </a:lvl4pPr>
            <a:lvl5pPr marL="1468709" indent="0">
              <a:buNone/>
              <a:defRPr sz="803"/>
            </a:lvl5pPr>
            <a:lvl6pPr marL="1835887" indent="0">
              <a:buNone/>
              <a:defRPr sz="803"/>
            </a:lvl6pPr>
            <a:lvl7pPr marL="2203064" indent="0">
              <a:buNone/>
              <a:defRPr sz="803"/>
            </a:lvl7pPr>
            <a:lvl8pPr marL="2570241" indent="0">
              <a:buNone/>
              <a:defRPr sz="803"/>
            </a:lvl8pPr>
            <a:lvl9pPr marL="2937419" indent="0">
              <a:buNone/>
              <a:defRPr sz="8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7182-55FF-4D0B-BDEC-2DC054E07911}" type="datetime1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7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80" y="293284"/>
            <a:ext cx="8445341" cy="106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80" y="1466416"/>
            <a:ext cx="8445341" cy="349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179" y="5105680"/>
            <a:ext cx="2203133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8F7-4BB8-4968-9104-D7EDC446E865}" type="datetime1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3501" y="5105680"/>
            <a:ext cx="3304699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388" y="5105680"/>
            <a:ext cx="2203133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734355" rtl="0" eaLnBrk="1" latinLnBrk="0" hangingPunct="1">
        <a:lnSpc>
          <a:spcPct val="90000"/>
        </a:lnSpc>
        <a:spcBef>
          <a:spcPct val="0"/>
        </a:spcBef>
        <a:buNone/>
        <a:defRPr sz="3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589" indent="-183589" algn="l" defTabSz="734355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50766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2pPr>
      <a:lvl3pPr marL="917943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85121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652298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2019475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386653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753830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3121007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177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355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532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8709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5887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3064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0241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7419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ersant.ru/doc/8507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uhta.com/kz/ru/blog/post/TOP5mostscandalousfinancialpyramids-301#smagulov-i-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kz/memleket/entities/ardfm/documents/details/221475?lang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zakon.kz/Document/?doc_id=31575252#sub_id=217000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buro.kz/interview/aliser-elikbaev-socialnye-seti-porodili-bolsoe-kolicestvo-mosennikov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.kz/ru/bolee-31-tysyachi-kazahstancev-stali-zhertvami-finansovyh-piramid-mvd_a389603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3157525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627AC2-348B-C14D-9F48-03C20068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"/>
            <a:ext cx="9791700" cy="55099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94FA0-FCBC-D34A-A2FA-B00034DF8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946" y="1981965"/>
            <a:ext cx="7329599" cy="2451293"/>
          </a:xfrm>
        </p:spPr>
        <p:txBody>
          <a:bodyPr anchor="t"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  <a:t>ФИНАНСОВЫЕ ПИРАМИДЫ: </a:t>
            </a:r>
            <a:br>
              <a:rPr lang="ru-RU" sz="2400" b="1" dirty="0">
                <a:solidFill>
                  <a:srgbClr val="C00000"/>
                </a:solidFill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sz="2400" b="1" dirty="0">
                <a:solidFill>
                  <a:srgbClr val="C00000"/>
                </a:solidFill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sz="2400" b="1" dirty="0">
                <a:solidFill>
                  <a:srgbClr val="C00000"/>
                </a:solidFill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  <a:t>ЭТО ОБМАН ИЛИ НАЖИВА ВКЛАДЧИКОВ?</a:t>
            </a:r>
            <a:endParaRPr lang="ru-RU" sz="2400" b="1" dirty="0">
              <a:solidFill>
                <a:srgbClr val="C00000"/>
              </a:solidFill>
              <a:latin typeface="HelveticaNeueCyr" pitchFamily="50" charset="-52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1981E-77FB-1F43-9C63-841AF10478CE}"/>
              </a:ext>
            </a:extLst>
          </p:cNvPr>
          <p:cNvSpPr txBox="1"/>
          <p:nvPr/>
        </p:nvSpPr>
        <p:spPr>
          <a:xfrm>
            <a:off x="5453869" y="4202425"/>
            <a:ext cx="361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 err="1" smtClean="0"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  <a:t>Серик</a:t>
            </a:r>
            <a:r>
              <a:rPr lang="ru-RU" sz="1800" b="1" dirty="0" smtClean="0"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  <a:t> Айтбаев</a:t>
            </a:r>
            <a:endParaRPr lang="ru-RU" sz="1800" b="1" dirty="0">
              <a:latin typeface="HelveticaNeueCyr" pitchFamily="50" charset="-52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DF08C-7544-A74A-B585-21D137F36246}"/>
              </a:ext>
            </a:extLst>
          </p:cNvPr>
          <p:cNvSpPr txBox="1"/>
          <p:nvPr/>
        </p:nvSpPr>
        <p:spPr>
          <a:xfrm>
            <a:off x="220337" y="4649059"/>
            <a:ext cx="884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Адвокат АГКА</a:t>
            </a:r>
            <a:endParaRPr lang="ru-RU" sz="18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3523785" y="1481865"/>
            <a:ext cx="5889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>
              <a:buSzPts val="11000"/>
            </a:pPr>
            <a:r>
              <a:rPr lang="ru-RU" sz="16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Термин «финансовая пирамида» в современном смысле в русском языке </a:t>
            </a:r>
          </a:p>
          <a:p>
            <a:pPr marL="457200" lvl="0" algn="ctr">
              <a:buSzPts val="11000"/>
            </a:pPr>
            <a:r>
              <a:rPr lang="ru-RU" sz="16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получил распространение после краха АО МММ. </a:t>
            </a:r>
          </a:p>
          <a:p>
            <a:pPr marL="457200" lvl="0" algn="ctr">
              <a:buSzPts val="11000"/>
            </a:pPr>
            <a:endParaRPr lang="ru-RU" sz="16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SzPts val="11000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Впервые в прессе он встречается в газете «Коммерсантъ-</a:t>
            </a:r>
            <a:r>
              <a:rPr lang="ru-RU" sz="16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Daily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» </a:t>
            </a:r>
            <a:r>
              <a:rPr lang="ru-RU" sz="16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28 июля 1994 года</a:t>
            </a:r>
          </a:p>
          <a:p>
            <a:pPr marL="457200" lvl="0" algn="ctr">
              <a:buSzPts val="11000"/>
            </a:pPr>
            <a:endParaRPr lang="ru-RU" sz="16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SzPts val="11000"/>
            </a:pPr>
            <a:endParaRPr lang="ru-RU" sz="16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SzPts val="11000"/>
            </a:pPr>
            <a:r>
              <a:rPr lang="ru-RU" sz="16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Источник:</a:t>
            </a:r>
          </a:p>
          <a:p>
            <a:pPr marL="457200" lvl="0" algn="ctr">
              <a:buSzPts val="11000"/>
            </a:pPr>
            <a:r>
              <a:rPr lang="ru-RU" sz="1600" u="sng" dirty="0">
                <a:solidFill>
                  <a:schemeClr val="hlink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hlinkClick r:id="rId3"/>
              </a:rPr>
              <a:t>https://www.kommersant.ru/doc/85071</a:t>
            </a:r>
            <a:endParaRPr lang="ru-RU" sz="16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5" name="Рисунок 4" descr="https://media.slovoidilo.ua/media/scimage/59/58702-uk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1"/>
          <a:stretch/>
        </p:blipFill>
        <p:spPr bwMode="auto">
          <a:xfrm>
            <a:off x="804328" y="1363903"/>
            <a:ext cx="2541038" cy="1669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70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3464313" y="1243972"/>
            <a:ext cx="59566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>
              <a:buSzPts val="11000"/>
            </a:pPr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АО «МММ»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— крупнейшая в истории России финансовая пирамида, </a:t>
            </a:r>
            <a:r>
              <a:rPr lang="ru-RU" sz="1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организованная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Сергеем Мавроди. </a:t>
            </a:r>
          </a:p>
          <a:p>
            <a:pPr marL="457200" lvl="0">
              <a:buSzPts val="110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>
              <a:buSzPts val="110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Изначально структура «МММ» была создана в 1989 году и до 1 февраля 1994 года вела только финансовую и торговую деятельность. </a:t>
            </a:r>
          </a:p>
          <a:p>
            <a:pPr marL="457200" lvl="0">
              <a:buSzPts val="110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>
              <a:buSzPts val="110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 1994 года начала действовать как финансовая пирамида. </a:t>
            </a:r>
            <a:endParaRPr lang="ru-RU" sz="1400" dirty="0" smtClean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>
              <a:buSzPts val="11000"/>
            </a:pPr>
            <a:r>
              <a:rPr lang="ru-RU" sz="1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разным оценкам, в её деятельности участвовало от 2 до 15 млн вкладчиков.</a:t>
            </a:r>
          </a:p>
          <a:p>
            <a:pPr marL="457200" lvl="0">
              <a:buSzPts val="110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>
              <a:buSzPts val="110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Уголовное дело смогли возбудить лишь  по двум статьям Уголовного кодекса РФ: «Организация подделки документов» </a:t>
            </a:r>
          </a:p>
          <a:p>
            <a:pPr marL="457200" lvl="0">
              <a:buSzPts val="110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 «Уклонение от уплаты налогов и (или) сборов с организации».</a:t>
            </a: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1028" name="Picture 4" descr="https://i.ytimg.com/vi/fsmohIkohiA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3" y="1243972"/>
            <a:ext cx="3060153" cy="17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1427356" y="954040"/>
            <a:ext cx="809765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>
              <a:buSzPts val="9900"/>
            </a:pPr>
            <a:r>
              <a:rPr lang="ru-RU" sz="14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ТОП-5 самых скандальных финансовых пирамид в Казахстане:</a:t>
            </a:r>
          </a:p>
          <a:p>
            <a:pPr marL="457200" lvl="0" algn="ctr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1. «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Смагулов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и К». Жертвами мошенника стали более 35 тысяч вкладчиков. Общий долг компании перед жертвами составляет более 600 млн. тенге.</a:t>
            </a:r>
          </a:p>
          <a:p>
            <a:pPr marL="457200" lvl="0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2. «Алтын 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Гасыр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».  Организатора пирамиды лишили свободы на пять лет. </a:t>
            </a:r>
          </a:p>
          <a:p>
            <a:pPr marL="457200" lvl="0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3. «Клуб миллионеров». От действий организаторов пирамиды пострадали более 3000 человек.</a:t>
            </a:r>
          </a:p>
          <a:p>
            <a:pPr marL="457200" lvl="0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4. «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Questra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Holding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Inc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». Потерпевшим вкладчикам причинен ущерб на 458,6 млн. тенге</a:t>
            </a:r>
          </a:p>
          <a:p>
            <a:pPr marL="457200" lvl="0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5. «QI-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Trade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Kazakhstan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». На данный момент ведутся активные следственные мероприятия.</a:t>
            </a:r>
          </a:p>
          <a:p>
            <a:pPr marL="457200" lvl="0" algn="ctr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Источник: сайт   buhta.com </a:t>
            </a:r>
          </a:p>
          <a:p>
            <a:pPr marL="457200" lvl="0" algn="ctr">
              <a:buSzPts val="9900"/>
            </a:pPr>
            <a:endParaRPr lang="ru-RU" sz="1350" dirty="0">
              <a:solidFill>
                <a:srgbClr val="1616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algn="ctr">
              <a:buSzPts val="9900"/>
            </a:pPr>
            <a:r>
              <a:rPr lang="ru-RU" sz="135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https://buhta.com/kz/ru/blog/post/TOP5mostscandalousfinancialpyramids-301#smagulov-i-k</a:t>
            </a: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5" name="Рисунок 4" descr="https://yt3.ggpht.com/a/AATXAJw5ZE6Mi0S8E6hFu_e6d8Q4TQWWd07dx60cYw=s900-c-k-c0xffffffff-no-rj-m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22833" r="14569" b="18802"/>
          <a:stretch/>
        </p:blipFill>
        <p:spPr bwMode="auto">
          <a:xfrm>
            <a:off x="377732" y="954040"/>
            <a:ext cx="1423670" cy="1188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52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2631688" y="1117591"/>
            <a:ext cx="68933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9900"/>
            </a:pPr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Агентством РК по регулированию и развитию финансового рынка:</a:t>
            </a:r>
          </a:p>
          <a:p>
            <a:pPr lvl="0" algn="ctr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составлен список субъектов, в деятельности которых </a:t>
            </a:r>
            <a:r>
              <a:rPr lang="ru-RU" sz="1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выявлены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признаки финансовой пирамиды</a:t>
            </a:r>
            <a:r>
              <a:rPr lang="ru-RU" sz="1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.</a:t>
            </a:r>
          </a:p>
          <a:p>
            <a:pPr lvl="0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список включен 121 субъект, в том числе 56 организаций с признаками финансовой пирамиды и 65 нелицензированных инвестиционных посредников. </a:t>
            </a:r>
          </a:p>
          <a:p>
            <a:pPr lvl="0" algn="ctr">
              <a:buSzPts val="9900"/>
            </a:pPr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>
              <a:buSzPts val="9900"/>
            </a:pPr>
            <a:endParaRPr lang="ru-RU" sz="1400" dirty="0" smtClean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>
              <a:buSzPts val="9900"/>
            </a:pPr>
            <a:r>
              <a:rPr lang="ru-RU" sz="1400" dirty="0" smtClean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Скачать </a:t>
            </a:r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список можно по ссылке:</a:t>
            </a:r>
          </a:p>
          <a:p>
            <a:pPr lvl="0" algn="ctr">
              <a:buSzPts val="9900"/>
            </a:pPr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>
              <a:buSzPts val="9900"/>
            </a:pPr>
            <a:r>
              <a:rPr lang="ru-RU" sz="1400" u="sng" dirty="0">
                <a:solidFill>
                  <a:schemeClr val="hlink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hlinkClick r:id="rId3"/>
              </a:rPr>
              <a:t>https://www.gov.kz/memleket/entities/ardfm/documents/details/221475?lang=ru</a:t>
            </a: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6" name="Рисунок 5" descr="https://i.ya-webdesign.com/images/log-icon-png-1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9" y="1169630"/>
            <a:ext cx="1192670" cy="117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4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1628078" y="983777"/>
            <a:ext cx="7896927" cy="446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На каждую финансовую пирамиду: </a:t>
            </a:r>
          </a:p>
          <a:p>
            <a:pPr lvl="0" indent="254000" algn="just"/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indent="254000" algn="just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2020 году - в среднем 193 потерпевших и 336 млн. тенге ущерба.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 indent="254000" algn="just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2021 году -  в среднем 18 потерпевших и 20 млн. тенге ущерба</a:t>
            </a:r>
          </a:p>
          <a:p>
            <a:pPr lvl="0" algn="ctr">
              <a:buSzPts val="9900"/>
            </a:pPr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Источник:</a:t>
            </a:r>
          </a:p>
          <a:p>
            <a:pPr lvl="0" indent="254000" algn="ctr"/>
            <a:r>
              <a:rPr lang="ru-RU" sz="1200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Письмо </a:t>
            </a:r>
            <a:r>
              <a:rPr lang="ru-RU" sz="1200" i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и.о</a:t>
            </a:r>
            <a:r>
              <a:rPr lang="ru-RU" sz="1200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Генерального </a:t>
            </a:r>
            <a:r>
              <a:rPr lang="ru-RU" sz="1177" i="1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Прокурора</a:t>
            </a:r>
            <a:r>
              <a:rPr lang="ru-RU" sz="1200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Республики Казахстан от 20 января 2022 года № 2-011513-22-02990</a:t>
            </a:r>
          </a:p>
          <a:p>
            <a:pPr lvl="0">
              <a:lnSpc>
                <a:spcPct val="115000"/>
              </a:lnSpc>
            </a:pP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indent="254000" algn="just"/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indent="254000" algn="just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2020 году в сравнении с 2019 годом количество зарегистрированных преступлений по этой категории возросло в 7 раз (</a:t>
            </a:r>
            <a:r>
              <a:rPr lang="ru-RU" sz="1400" b="1" dirty="0">
                <a:solidFill>
                  <a:srgbClr val="C00000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 24 до 180</a:t>
            </a:r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). </a:t>
            </a:r>
          </a:p>
          <a:p>
            <a:pPr lvl="0" indent="254000" algn="just"/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indent="254000" algn="just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За 9 месяцев 2021 года  в производстве органов уголовного преследования находилось </a:t>
            </a:r>
            <a:r>
              <a:rPr lang="ru-RU" sz="1400" b="1" dirty="0">
                <a:solidFill>
                  <a:srgbClr val="C00000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380</a:t>
            </a:r>
            <a:r>
              <a:rPr lang="ru-RU" sz="1400" b="1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уголовных дел по финансовым пирамидам, из них окончено производством 214 (в суд направлено - 212, по </a:t>
            </a:r>
            <a:r>
              <a:rPr lang="ru-RU" sz="1400" dirty="0" err="1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нереабилитирующим</a:t>
            </a:r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основаниям прекращено - 2), остальные в производстве</a:t>
            </a:r>
          </a:p>
          <a:p>
            <a:pPr lvl="0" indent="254000" algn="just"/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>
              <a:buClr>
                <a:srgbClr val="000000"/>
              </a:buClr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Источник:</a:t>
            </a:r>
          </a:p>
          <a:p>
            <a:pPr lvl="0" indent="254000" algn="just"/>
            <a:r>
              <a:rPr lang="ru-RU" sz="1177" i="1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Письмо </a:t>
            </a:r>
            <a:r>
              <a:rPr lang="ru-RU" sz="1177" i="1" dirty="0" err="1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и.о</a:t>
            </a:r>
            <a:r>
              <a:rPr lang="ru-RU" sz="1177" i="1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. Генерального Прокурора Республики Казахстан от 20 января 2022 года № 2-011513-22-02990</a:t>
            </a: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5" name="Рисунок 4" descr="https://www.pngitem.com/pimgs/m/340-3408941_analyzing-results-icon-for-results-png-transparent-p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8" y="983777"/>
            <a:ext cx="1341120" cy="1183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6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1754459" y="701279"/>
            <a:ext cx="7896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За последние 3 года в Едином реестре досудебных расследований по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статье 217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Уголовного кодекса (создание и руководство финансовой (инвестиционной) пирамидой) </a:t>
            </a:r>
          </a:p>
          <a:p>
            <a:pPr lvl="0">
              <a:buClr>
                <a:srgbClr val="000000"/>
              </a:buClr>
              <a:buSzPts val="9900"/>
            </a:pPr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зарегистрировано 365 материалов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(2019 г. - 24, 2020 г. - 180, 5 мес. 2021 г. - 161).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суд направлено 321 дело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(2019 г. - 61, 2020 г. - 150, 5 мес. 2021 г. - 110), в числе которых и зарегистрированные до 2019 года. 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>
              <a:buClr>
                <a:srgbClr val="000000"/>
              </a:buClr>
              <a:buSzPts val="9900"/>
            </a:pPr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К уголовной ответственности привлечено 27 лиц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(2019 г. - 4, 2020 г. - 13, 2021 г. - 10).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/>
            <a:endParaRPr lang="ru-RU" sz="1400" b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/>
            <a:r>
              <a:rPr lang="ru-RU" sz="1400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Источник: Письмо Генерального Прокурора Республики Казахстан от 1.07.21 года </a:t>
            </a:r>
          </a:p>
          <a:p>
            <a:pPr lvl="0" algn="ctr"/>
            <a:r>
              <a:rPr lang="ru-RU" sz="1400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№ 2-010336-21-44660</a:t>
            </a:r>
          </a:p>
          <a:p>
            <a:pPr lvl="0" algn="ctr"/>
            <a:endParaRPr lang="ru-RU" sz="1400" b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Вложено в Банк судебных актов по ст. 217 Уголовного кодекса РК:</a:t>
            </a:r>
          </a:p>
          <a:p>
            <a:pPr lvl="0">
              <a:buClr>
                <a:srgbClr val="000000"/>
              </a:buClr>
              <a:buSzPts val="9900"/>
            </a:pPr>
            <a:endParaRPr lang="ru-RU" sz="1400" b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2019 год - 6  уголовных дел </a:t>
            </a:r>
          </a:p>
          <a:p>
            <a:pPr lvl="0" algn="ctr"/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2020 год -   </a:t>
            </a:r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6  уголовных дел </a:t>
            </a:r>
          </a:p>
          <a:p>
            <a:pPr lvl="0" algn="ctr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2021 год -  25  уголовных дел </a:t>
            </a:r>
          </a:p>
          <a:p>
            <a:pPr lvl="0" algn="ctr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2022 год -  25  уголовных дел </a:t>
            </a:r>
          </a:p>
          <a:p>
            <a:pPr lvl="0" algn="ctr">
              <a:buClr>
                <a:srgbClr val="000000"/>
              </a:buClr>
              <a:buSzPts val="9900"/>
            </a:pPr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>
              <a:buClr>
                <a:srgbClr val="000000"/>
              </a:buClr>
              <a:buSzPts val="99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(статистика получена из открытых источников, может быть неточной)</a:t>
            </a: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6" name="Рисунок 5" descr="https://www.clipartmax.com/png/full/231-2314367_law-icon-judg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3" y="983685"/>
            <a:ext cx="958633" cy="934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4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1745258" y="681397"/>
            <a:ext cx="7986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Из Приговора </a:t>
            </a:r>
            <a:r>
              <a:rPr lang="ru-RU" sz="1400" b="1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Енбекшинского</a:t>
            </a:r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райсуда г. Шымкент  от 16 сентября 2021 года: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целях реализации своего преступного умысла, </a:t>
            </a:r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гражданка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О. используя свои смартфоны  в мобильных приложениях «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Whats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app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» и «Telegram» создала группу с наименованием «Раскрутка денег по Франшизе».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i="1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Гражданка</a:t>
            </a:r>
            <a:r>
              <a:rPr lang="ru-RU" sz="1400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О. вину признала полностью и показала, что ранее работала </a:t>
            </a:r>
            <a:r>
              <a:rPr lang="ru-RU" sz="1400" i="1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маникюрщицей</a:t>
            </a:r>
            <a:r>
              <a:rPr lang="ru-RU" sz="1400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однако в феврале месяце 2020 года после того как объявили в стране карантин осталась без работы. </a:t>
            </a:r>
          </a:p>
          <a:p>
            <a:pPr lvl="0"/>
            <a:endParaRPr lang="ru-RU" sz="1400" i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Через интернет, точнее «</a:t>
            </a:r>
            <a:r>
              <a:rPr lang="ru-RU" sz="1400" i="1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Instagram</a:t>
            </a:r>
            <a:r>
              <a:rPr lang="ru-RU" sz="1400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подписалась на страницу женщины по имени «Седа», которая проживала в Российской Федерации и обучала онлайн как можно заработать большие деньги за короткие сроки. Оплатив за обучение 3 000 рублей, прошла обучение и решила создать группы в мобильных приложениях «</a:t>
            </a:r>
            <a:r>
              <a:rPr lang="ru-RU" sz="1400" i="1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Whats</a:t>
            </a:r>
            <a:r>
              <a:rPr lang="ru-RU" sz="1400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400" i="1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app</a:t>
            </a:r>
            <a:r>
              <a:rPr lang="ru-RU" sz="1400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» и «Telegram» с наименованием «Раскрутка денег по Франшизе». Люди сами находили ее услышав от своих знакомых, сами вкладывали и после получения денежных средств в кратном размере, заманивали других лиц.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Гражданка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О. причинила материальный ущерб на общую сумму около 142 млн. тенге. 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Гражданке О. назначено наказание 6 лет лишения свободы в учреждении минимальной безопасности.</a:t>
            </a: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6" name="Рисунок 5" descr="https://www.rawshorts.com/freeicons/wp-content/uploads/2017/01/re-pict-gave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8" y="822642"/>
            <a:ext cx="1287780" cy="12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7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1745258" y="771585"/>
            <a:ext cx="782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Из Приговора суда №2 города </a:t>
            </a:r>
            <a:r>
              <a:rPr lang="ru-RU" sz="1400" b="1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Актобе</a:t>
            </a:r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от 8 апреля 2021 года:</a:t>
            </a:r>
          </a:p>
          <a:p>
            <a:pPr lvl="0"/>
            <a:endParaRPr lang="ru-RU" sz="1400" b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Гражданин Ж. изучил сложившуюся ситуацию по маркетингу в Казахстане и, воспользовавшись низкой экономической грамотностью населения и познаний в области IT-технологий, решил заработать и создал на территории Казахстана мобильное приложение, распространяя среди населения страны ложную информацию об инвестиционном проекте под названием «A». Также было создано мобильное приложение на платформе «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Android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» и «IOS» и выполняло функции справочного каталога предприятий. Пользователи мобильного приложения должны были приобрести виртуальную валюту и могли якобы размещать услуги своей деятельности. Все вкладчики получали бонусы в виде денежных средств или электронных денег.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Всего таким способом были привлечены сбережения 40 тысяч граждан на общую сумму 2,5 млрд тенге. Большая часть или  1,7 млрд тенге (71%) присвоена организаторами финансовой пирамиды и активными соучастниками преступления в статусе «лидер».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Гражданину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Ж. назначено наказание в виде 6,5 лет лишения свободы с отбыванием наказания в учреждении минимальной безопасности</a:t>
            </a: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6" name="Рисунок 5" descr="https://www.rawshorts.com/freeicons/wp-content/uploads/2017/01/re-pict-gave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8" y="822642"/>
            <a:ext cx="1287780" cy="12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7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1745258" y="771585"/>
            <a:ext cx="78224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Из Приговора </a:t>
            </a:r>
            <a:r>
              <a:rPr lang="ru-RU" sz="1400" b="1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суда №2 г. </a:t>
            </a:r>
            <a:r>
              <a:rPr lang="ru-RU" sz="1400" b="1" dirty="0" err="1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Костаная</a:t>
            </a:r>
            <a:r>
              <a:rPr lang="ru-RU" sz="1400" b="1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от 21 июня 2021 года:</a:t>
            </a:r>
          </a:p>
          <a:p>
            <a:pPr lvl="0"/>
            <a:endParaRPr lang="ru-RU" sz="1400" b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целях реализации своего преступного умысла, гражданка К. зарегистрировала Потребительский кооператив и разработала программы по приобретению жилья при помощи накопительных программ - «Свое жилье», «Доступное жилье-30», «Доступное жилье -32», которые представляют собой альтернативу ипотеке, то есть выгодный способ решения жилищных проблем граждан Казахстана. Согласно представленному списку членов ПК от 01.11.2017 года, общее число членов ПК составляет 37 человек. Однако, в ходе следствия было установлено, что общее количество пайщиков ПК составляет 296 человек, которые не внесены в общий список членов. Было привлечено денег около 265 млн. тенге 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Гражданка К. ежемесячно получала заработную плату  3.750.000 тенге, ее дочь – 2.800.000 тенге, ежемесячно перечислялось за оказание рекламных услуг, разные профессиональные и технические услуги ТОО «К» около 5 млн. тенге. Материалами уголовного дела установлено, что подсудимая К. также являлась учредителем и директором ТОО «К».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К. назначено наказание в виде 6 лет лишения свободы с отбыванием наказания в учреждении минимальной </a:t>
            </a:r>
            <a:r>
              <a:rPr lang="ru-RU" sz="1400" dirty="0" smtClean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безопасности.</a:t>
            </a: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6" name="Рисунок 5" descr="https://www.rawshorts.com/freeicons/wp-content/uploads/2017/01/re-pict-gave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8" y="822642"/>
            <a:ext cx="1287780" cy="12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0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1745258" y="676533"/>
            <a:ext cx="794143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Из Приговора </a:t>
            </a:r>
            <a:r>
              <a:rPr lang="ru-RU" sz="1400" b="1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Алмалинского</a:t>
            </a:r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райсуда Алматы от 29 октября 2021 года: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/>
            <a:endParaRPr lang="ru-RU" sz="1400" b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just"/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Финансовая пирамида осуществляла преступную деятельность в виде принятия от физических лиц денежных средств за ювелирные изделия и подарочные сертификаты с гарантией выплат </a:t>
            </a:r>
            <a:r>
              <a:rPr lang="ru-RU" sz="14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кэшбэка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в размере от 104 до 520 % годовых.  Для получения незаконного материального обогащения, было организовано массовое привлечение клиентов, посредством рекламы в социальных сетях, где сообщали ложную информацию о своей деятельности, готовили рекламные материалы (листовки, буклеты, баннеры, стенды, вывески). Также для увеличения количества клиентов, привлекались наиболее активные клиенты в качестве посредников путем предоставления им ранговых званий (от «новичка» до «диаманта»)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just"/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 заключению судебно-экономической экспертизы, общая сумма поступивших денежных средств от деятельности проекта сети ювелирных магазинов составила 11,8 млрд. тенге. Общая сумма выплаченных денежных средств участникам проекта 475 млн. тенге 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Разница в суммах между поступившими денежными средствами и суммой выплаченных денежных средств участникам проекта составила 11,4 млрд тенге. </a:t>
            </a:r>
          </a:p>
          <a:p>
            <a:pPr lvl="0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Приговором К.  назначено наказание в виде в виде 6 лет 8 месяцев лишения свободы с отбыванием наказания в учреждении минимальной безопасности.</a:t>
            </a: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6" name="Рисунок 5" descr="https://www.rawshorts.com/freeicons/wp-content/uploads/2017/01/re-pict-gave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8" y="822642"/>
            <a:ext cx="1287780" cy="12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5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527049" y="1398759"/>
            <a:ext cx="873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9900"/>
            </a:pPr>
            <a:r>
              <a:rPr lang="ru-RU" sz="1100" b="1" u="sng" dirty="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Дисклеймер:</a:t>
            </a:r>
            <a:endParaRPr lang="ru-RU" sz="1100" b="1" u="sng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1821367" y="1840729"/>
            <a:ext cx="65940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buSzPts val="99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buSzPts val="9900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ИЗЛОЖЕННОЕ В НАСТОЯЩЕЙ ПРЕЗЕНТАЦИИ</a:t>
            </a:r>
          </a:p>
          <a:p>
            <a:pPr lvl="0" algn="ctr">
              <a:buSzPts val="9900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ЯВЛЯЕТСЯ </a:t>
            </a:r>
            <a:r>
              <a:rPr lang="ru-RU" sz="1600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ИСКЛЮЧИТЕЛЬНО ЧАСТНЫМ МНЕНИЕМ АВТОРА </a:t>
            </a:r>
          </a:p>
          <a:p>
            <a:pPr lvl="0" algn="ctr">
              <a:buSzPts val="9900"/>
            </a:pPr>
            <a:r>
              <a:rPr lang="ru-RU" sz="1600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НА МОМЕНТ ПРОВЕДЕНИЯ ВЕБИНАРА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</a:t>
            </a:r>
            <a:endParaRPr lang="ru-RU" sz="1600" dirty="0" smtClean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>
              <a:buSzPts val="9900"/>
            </a:pPr>
            <a:r>
              <a:rPr lang="ru-RU" sz="16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ОНО 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МОЖЕТ БЫТЬ В ЛЮБОЙ МОМЕНТ ИЗМЕНЕНО,</a:t>
            </a:r>
          </a:p>
          <a:p>
            <a:pPr lvl="0" algn="ctr">
              <a:buSzPts val="9900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 НЕ ВЫРАЖАЕТ ОБЩЕСТВЕННОЕ ИЛИ ГОСУДАРСТВЕННОЕ </a:t>
            </a:r>
            <a:r>
              <a:rPr lang="ru-RU" sz="16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МНЕНИЕ ПО 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ОБСУЖДАЕМОЙ ПРОБЛЕМЕ</a:t>
            </a:r>
            <a:endParaRPr lang="ru-RU" sz="16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2259980" y="1918035"/>
            <a:ext cx="71367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Вопрос:</a:t>
            </a:r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endParaRPr lang="ru-RU" sz="1400" b="1" dirty="0" smtClean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/>
            <a:r>
              <a:rPr lang="ru-RU" sz="1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Вкладчики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финансовых </a:t>
            </a:r>
            <a:r>
              <a:rPr lang="ru-RU" sz="1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пирамид </a:t>
            </a:r>
            <a:r>
              <a:rPr lang="ru-RU" sz="1400" i="1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являются </a:t>
            </a:r>
            <a:r>
              <a:rPr lang="ru-RU" sz="1400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жертвами обмана мошенников или сами виноваты в жажде наживы?</a:t>
            </a:r>
          </a:p>
          <a:p>
            <a:pPr lvl="0" algn="ctr"/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/>
            <a:endParaRPr lang="ru-RU" sz="1400" b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 algn="ctr"/>
            <a:r>
              <a:rPr lang="ru-RU" sz="1400" b="1" dirty="0"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Ответ</a:t>
            </a:r>
            <a:r>
              <a:rPr lang="ru-RU" sz="14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400" b="1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цитате польского писателя Станислава Ежи </a:t>
            </a:r>
            <a:r>
              <a:rPr lang="ru-RU" sz="1400" b="1" dirty="0" err="1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Леца</a:t>
            </a:r>
            <a:r>
              <a:rPr lang="ru-RU" sz="1400" b="1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: </a:t>
            </a:r>
          </a:p>
          <a:p>
            <a:pPr lvl="0" algn="ctr"/>
            <a:r>
              <a:rPr lang="ru-RU" sz="1400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«Истина обычно лежит посередине…»</a:t>
            </a:r>
            <a:endParaRPr lang="ru-RU" sz="1400" dirty="0">
              <a:solidFill>
                <a:srgbClr val="C00000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8" name="Рисунок 7" descr="https://images.theabcdn.com/i/242043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7" y="1918035"/>
            <a:ext cx="1761490" cy="126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1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1942725" y="959030"/>
            <a:ext cx="74242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ПРЕДЛОЖЕНИЯ АВТОРА ВЕБИНАРА:</a:t>
            </a:r>
          </a:p>
          <a:p>
            <a:pPr lvl="0" algn="ctr"/>
            <a:endParaRPr lang="ru-RU" sz="1200" b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1. Необходимо активнее развивать финансовую грамотность среди населения, </a:t>
            </a:r>
          </a:p>
          <a:p>
            <a:pPr lvl="0"/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том числе за счет перераспределения имеющихся бюджетных средств </a:t>
            </a:r>
          </a:p>
          <a:p>
            <a:pPr lvl="0"/>
            <a:endParaRPr lang="ru-RU" sz="12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2. Упростить доступность к получению кредитования путем развития исламского финансирования или создания новых институтов в виде финансовых касс</a:t>
            </a:r>
          </a:p>
          <a:p>
            <a:pPr lvl="0"/>
            <a:endParaRPr lang="ru-RU" sz="12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3. Установить уголовную ответственность </a:t>
            </a:r>
            <a:r>
              <a:rPr lang="ru-RU" sz="12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блогеров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и </a:t>
            </a:r>
            <a:r>
              <a:rPr lang="ru-RU" sz="12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вайнеров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за рекламу финансовых пирамид</a:t>
            </a:r>
          </a:p>
          <a:p>
            <a:pPr lvl="0"/>
            <a:endParaRPr lang="ru-RU" sz="12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4. Усилить </a:t>
            </a:r>
            <a:r>
              <a:rPr lang="ru-RU" sz="12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уголовную ответственность виновных лиц за создание финансовых пирамид</a:t>
            </a:r>
          </a:p>
          <a:p>
            <a:pPr lvl="0"/>
            <a:endParaRPr lang="ru-RU" sz="12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2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5. Запретить создание или приобретение юридических лиц гражданам с имеющейся судимостью за финансовые преступления или установить другие критерии. </a:t>
            </a:r>
          </a:p>
          <a:p>
            <a:pPr lvl="0"/>
            <a:endParaRPr lang="ru-RU" sz="12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2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6. Определить критерии создания и функционирования потребительских кооперативов в целях </a:t>
            </a:r>
            <a:r>
              <a:rPr lang="ru-RU" sz="1200" dirty="0" err="1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избежания</a:t>
            </a:r>
            <a:r>
              <a:rPr lang="ru-RU" sz="12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создания новых финансовых пирамид</a:t>
            </a:r>
          </a:p>
          <a:p>
            <a:pPr lvl="0"/>
            <a:endParaRPr lang="ru-RU" sz="12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/>
            <a:r>
              <a:rPr lang="ru-RU" sz="12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7. Ввести в банках меры по выявлению и фин. мониторингу рисков </a:t>
            </a:r>
            <a:r>
              <a:rPr lang="ru-RU" sz="1200" dirty="0" smtClean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 </a:t>
            </a:r>
            <a:r>
              <a:rPr lang="ru-RU" sz="12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созданию и финансированию финансовых пирамид (KYC и </a:t>
            </a:r>
            <a:r>
              <a:rPr lang="ru-RU" sz="1400" dirty="0">
                <a:solidFill>
                  <a:srgbClr val="333333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AML)</a:t>
            </a:r>
            <a:endParaRPr lang="ru-RU" sz="1400" dirty="0">
              <a:solidFill>
                <a:srgbClr val="333333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Рисунок 8" descr="https://i7.uihere.com/icons/394/952/917/safety-and-security-linear-523c1879d18f39cdcc55cb56552626b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1" y="1238783"/>
            <a:ext cx="1551323" cy="1392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0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527050" y="1701281"/>
            <a:ext cx="87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2386825" y="3084686"/>
            <a:ext cx="5018049" cy="13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Серик</a:t>
            </a:r>
            <a:r>
              <a:rPr lang="ru-RU" sz="1600" b="1" dirty="0" smtClean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Айтбаев</a:t>
            </a:r>
          </a:p>
          <a:p>
            <a:pPr algn="ctr"/>
            <a:r>
              <a:rPr lang="ru-RU" dirty="0" smtClean="0"/>
              <a:t>Адвокат </a:t>
            </a:r>
            <a:r>
              <a:rPr lang="ru-RU" dirty="0" err="1"/>
              <a:t>Алматинской</a:t>
            </a:r>
            <a:r>
              <a:rPr lang="ru-RU" dirty="0"/>
              <a:t> городской коллегии адвокатов</a:t>
            </a:r>
          </a:p>
          <a:p>
            <a:pPr algn="ctr"/>
            <a:r>
              <a:rPr lang="ru-RU" sz="1100" dirty="0"/>
              <a:t/>
            </a:r>
            <a:br>
              <a:rPr lang="ru-RU" sz="1100" dirty="0"/>
            </a:br>
            <a:r>
              <a:rPr lang="ru-RU" b="1" dirty="0"/>
              <a:t>Тел</a:t>
            </a:r>
            <a:r>
              <a:rPr lang="ru-RU" b="1" dirty="0" smtClean="0"/>
              <a:t>.: </a:t>
            </a:r>
            <a:r>
              <a:rPr lang="ru-RU" dirty="0" smtClean="0"/>
              <a:t>+</a:t>
            </a:r>
            <a:r>
              <a:rPr lang="ru-RU" dirty="0"/>
              <a:t>7 (707) 835 33 11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b="1" dirty="0"/>
              <a:t>E-</a:t>
            </a:r>
            <a:r>
              <a:rPr lang="ru-RU" b="1" dirty="0" err="1"/>
              <a:t>mail</a:t>
            </a:r>
            <a:r>
              <a:rPr lang="ru-RU" b="1" dirty="0" smtClean="0"/>
              <a:t>: </a:t>
            </a:r>
            <a:r>
              <a:rPr lang="ru-RU" dirty="0" smtClean="0"/>
              <a:t>helpme@advok.kz</a:t>
            </a:r>
            <a:endParaRPr lang="ru-RU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371707" y="1031167"/>
            <a:ext cx="878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СЛОВАРЬ</a:t>
            </a:r>
            <a:r>
              <a:rPr lang="ru-RU" sz="1100" dirty="0" smtClean="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</a:t>
            </a:r>
            <a:endParaRPr lang="ru-RU" sz="1100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2637542" y="2219135"/>
            <a:ext cx="7041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9900"/>
            </a:pPr>
            <a:endParaRPr lang="ru-RU" sz="1600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9900"/>
            </a:pPr>
            <a:r>
              <a:rPr lang="ru-RU" sz="1600" b="1" dirty="0" smtClean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Обман</a:t>
            </a:r>
            <a:r>
              <a:rPr lang="ru-RU" sz="16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– это сознательное сообщение или представление ложных сведений, или умолчание об истинных фактах, или умышленные действия для того, чтобы ввести в </a:t>
            </a:r>
            <a:r>
              <a:rPr lang="ru-RU" sz="16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заблуждение.</a:t>
            </a:r>
          </a:p>
          <a:p>
            <a:pPr lvl="0">
              <a:buSzPts val="9900"/>
            </a:pPr>
            <a:endParaRPr lang="ru-RU" sz="1600" b="1" dirty="0" smtClean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lvl="0">
              <a:buSzPts val="9900"/>
            </a:pPr>
            <a:r>
              <a:rPr lang="ru-RU" sz="1600" b="1" dirty="0" smtClean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Нажива</a:t>
            </a:r>
            <a:r>
              <a:rPr lang="ru-RU" sz="16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- это нечестно полученная прибыль.</a:t>
            </a:r>
            <a:endParaRPr lang="ru-RU" sz="11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s://upload.wikimedia.org/wikipedia/commons/thumb/d/d1/Book_designed_by_Benny_Forsberg_from_the_Noun_Project.svg/1200px-Book_designed_by_Benny_Forsberg_from_the_Noun_Project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1" y="2324744"/>
            <a:ext cx="1356360" cy="135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9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418323" y="876107"/>
            <a:ext cx="873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>
              <a:buSzPts val="9900"/>
            </a:pPr>
            <a:r>
              <a:rPr lang="ru-RU" sz="1100" b="1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ЗАГОЛОВКИ ГАЗЕТ:</a:t>
            </a:r>
            <a:endParaRPr lang="ru-RU" sz="1100" b="1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1784195" y="1434305"/>
            <a:ext cx="7877598" cy="346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Назван 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ущерб от пирамиды </a:t>
            </a:r>
            <a:r>
              <a:rPr lang="ru-RU" sz="16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Questra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6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World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в Казахстане (сумма ущерба превысила один миллиард тенге)</a:t>
            </a:r>
          </a:p>
          <a:p>
            <a:pPr lvl="0">
              <a:lnSpc>
                <a:spcPct val="130000"/>
              </a:lnSpc>
            </a:pPr>
            <a:endParaRPr lang="ru-RU" sz="16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285750" lvl="0" indent="-285750">
              <a:lnSpc>
                <a:spcPct val="116666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Известных </a:t>
            </a:r>
            <a:r>
              <a:rPr lang="ru-RU" sz="16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вайнеров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подозревают в создании финансовой пирамиды</a:t>
            </a:r>
          </a:p>
          <a:p>
            <a:pPr lvl="0">
              <a:lnSpc>
                <a:spcPct val="116666"/>
              </a:lnSpc>
            </a:pPr>
            <a:endParaRPr lang="ru-RU" sz="16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285750" lvl="0" indent="-285750">
              <a:lnSpc>
                <a:spcPct val="116666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Компания «Гарант 24 ломбард» обанкротила тысячи вкладчиков </a:t>
            </a:r>
          </a:p>
          <a:p>
            <a:pPr lvl="0">
              <a:lnSpc>
                <a:spcPct val="116666"/>
              </a:lnSpc>
            </a:pPr>
            <a:endParaRPr lang="ru-RU" sz="16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285750" lvl="0" indent="-285750">
              <a:lnSpc>
                <a:spcPct val="116666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Соучастник крупной финансовой пирамиды арестован в Алматы</a:t>
            </a:r>
          </a:p>
          <a:p>
            <a:pPr lvl="0">
              <a:lnSpc>
                <a:spcPct val="116666"/>
              </a:lnSpc>
            </a:pPr>
            <a:endParaRPr lang="ru-RU" sz="16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285750" lvl="0" indent="-285750">
              <a:lnSpc>
                <a:spcPct val="111111"/>
              </a:lnSpc>
              <a:spcBef>
                <a:spcPts val="11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Мы должны защитить наших граждан от мошенничества финансовых пирамид</a:t>
            </a:r>
            <a:endParaRPr lang="ru-RU" sz="11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s://www.ctrise.org/wp-content/uploads/2020/06/articles-ic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3" y="1137717"/>
            <a:ext cx="1191895" cy="123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3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D7BC0-D5F0-A14D-8784-945ECEFFEEA6}"/>
              </a:ext>
            </a:extLst>
          </p:cNvPr>
          <p:cNvSpPr txBox="1"/>
          <p:nvPr/>
        </p:nvSpPr>
        <p:spPr>
          <a:xfrm>
            <a:off x="1932879" y="876107"/>
            <a:ext cx="722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/>
            <a:r>
              <a:rPr lang="ru-RU" sz="11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Из интервью </a:t>
            </a:r>
            <a:r>
              <a:rPr lang="ru-RU" sz="1100" b="1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блогера</a:t>
            </a:r>
            <a:r>
              <a:rPr lang="ru-RU" sz="11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А. </a:t>
            </a:r>
            <a:r>
              <a:rPr lang="ru-RU" sz="1100" b="1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Еликбаева</a:t>
            </a:r>
            <a:r>
              <a:rPr lang="ru-RU" sz="11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интернет-порталу Информбюро: </a:t>
            </a:r>
            <a:endParaRPr lang="ru-RU" sz="1100" b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2625184" y="1434305"/>
            <a:ext cx="647421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>
              <a:buClr>
                <a:srgbClr val="000000"/>
              </a:buClr>
              <a:buSzPts val="12222"/>
            </a:pPr>
            <a:endParaRPr lang="ru-RU" sz="1100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/>
            <a:r>
              <a:rPr lang="ru-RU" sz="1400" b="1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″Сами </a:t>
            </a:r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люди, которые покупаются на рекламу </a:t>
            </a:r>
          </a:p>
          <a:p>
            <a:pPr marL="457200" lvl="0"/>
            <a:r>
              <a:rPr lang="ru-R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про золотые горы в социальных сетях, </a:t>
            </a:r>
          </a:p>
          <a:p>
            <a:pPr marL="457200" lvl="0"/>
            <a:r>
              <a:rPr lang="ru-RU" sz="1400" b="1" u="sng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не должны освобождать себя от ответственности  </a:t>
            </a:r>
          </a:p>
          <a:p>
            <a:pPr marL="457200" lvl="0" algn="ctr">
              <a:buClr>
                <a:srgbClr val="000000"/>
              </a:buClr>
              <a:buSzPts val="12222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>
              <a:buClr>
                <a:srgbClr val="000000"/>
              </a:buClr>
              <a:buSzPts val="12222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Очень часто они хотят снять с себя ответственность за то, что хотели быстро разбогатеть. Когда вам говорят: "Вы сейчас один миллион принесёте, я вам за три дня сделаю два миллиона" – у нормального человека всегда должна возникнуть мысль, откуда его собеседник возьмёт эти два миллиона?</a:t>
            </a:r>
          </a:p>
          <a:p>
            <a:pPr marL="457200" lvl="0" algn="ctr">
              <a:buSzPts val="110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SzPts val="11000"/>
            </a:pPr>
            <a:r>
              <a:rPr lang="ru-RU" sz="1100" u="sng" dirty="0">
                <a:solidFill>
                  <a:schemeClr val="hlink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hlinkClick r:id="rId3"/>
              </a:rPr>
              <a:t>https://informburo.kz/interview/aliser-elikbaev-socialnye-seti-porodili-bolsoe-kolicestvo-mosennikov</a:t>
            </a:r>
            <a:endParaRPr lang="ru-RU" sz="11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https://filipov.bg/wp-content/uploads/2018/07/05-noun_announcements_1520044_00000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0" y="1603135"/>
            <a:ext cx="1243640" cy="122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9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2230245" y="1434305"/>
            <a:ext cx="715164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>
              <a:buClr>
                <a:srgbClr val="000000"/>
              </a:buClr>
              <a:buSzPts val="12222"/>
            </a:pPr>
            <a:endParaRPr lang="ru-RU" sz="1100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algn="ctr">
              <a:buClr>
                <a:srgbClr val="000000"/>
              </a:buClr>
              <a:buSzPts val="12222"/>
            </a:pPr>
            <a:r>
              <a:rPr lang="ru-RU" sz="1400" b="1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Сегодня по стране жертвами финансовых пирамид оказались </a:t>
            </a:r>
          </a:p>
          <a:p>
            <a:pPr marL="457200" lvl="0" algn="ctr">
              <a:buClr>
                <a:srgbClr val="000000"/>
              </a:buClr>
              <a:buSzPts val="12222"/>
            </a:pPr>
            <a:endParaRPr lang="ru-RU" sz="1400" b="1" i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Clr>
                <a:srgbClr val="000000"/>
              </a:buClr>
              <a:buSzPts val="12222"/>
            </a:pPr>
            <a:r>
              <a:rPr lang="ru-RU" sz="1400" b="1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более 31 тысячи граждан, </a:t>
            </a:r>
          </a:p>
          <a:p>
            <a:pPr marL="457200" lvl="0" algn="ctr">
              <a:buClr>
                <a:srgbClr val="000000"/>
              </a:buClr>
              <a:buSzPts val="12222"/>
            </a:pPr>
            <a:endParaRPr lang="ru-RU" sz="1400" b="1" i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Clr>
                <a:srgbClr val="000000"/>
              </a:buClr>
              <a:buSzPts val="12222"/>
            </a:pPr>
            <a:r>
              <a:rPr lang="ru-RU" sz="1400" b="1" i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которым причинен ущерб на сумму более 54 млрд тенге</a:t>
            </a:r>
          </a:p>
          <a:p>
            <a:pPr marL="457200" lvl="0" algn="ctr">
              <a:buClr>
                <a:srgbClr val="000000"/>
              </a:buClr>
              <a:buSzPts val="12222"/>
            </a:pPr>
            <a:endParaRPr lang="ru-RU" sz="1400" i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Clr>
                <a:srgbClr val="000000"/>
              </a:buClr>
              <a:buSzPts val="12222"/>
            </a:pPr>
            <a:endParaRPr lang="ru-RU" sz="1400" i="1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SzPts val="110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Источник:</a:t>
            </a:r>
          </a:p>
          <a:p>
            <a:pPr marL="457200" lvl="0" algn="ctr">
              <a:buSzPts val="11000"/>
            </a:pPr>
            <a:r>
              <a:rPr lang="ru-RU" sz="1000" u="sng" dirty="0">
                <a:solidFill>
                  <a:schemeClr val="hlink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  <a:hlinkClick r:id="rId3"/>
              </a:rPr>
              <a:t>https://www.inform.kz/ru/bolee-31-tysyachi-kazahstancev-stali-zhertvami-finansovyh-piramid-mvd_a3896030</a:t>
            </a:r>
            <a:endParaRPr lang="ru-RU" sz="10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10" name="Рисунок 9" descr="https://cdn4.vectorstock.com/i/1000x1000/46/48/bankrupt-icon-vector-2100464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11879" r="27000" b="19707"/>
          <a:stretch/>
        </p:blipFill>
        <p:spPr bwMode="auto">
          <a:xfrm>
            <a:off x="763115" y="1434305"/>
            <a:ext cx="1102856" cy="1680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3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2625184" y="1612724"/>
            <a:ext cx="67567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>
              <a:buClr>
                <a:srgbClr val="000000"/>
              </a:buClr>
              <a:buSzPts val="12222"/>
            </a:pPr>
            <a:endParaRPr lang="ru-RU" sz="1100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algn="ctr">
              <a:buSzPts val="12222"/>
            </a:pPr>
            <a:r>
              <a:rPr lang="ru-RU" sz="18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Что понимается </a:t>
            </a:r>
            <a:r>
              <a:rPr lang="ru-RU" sz="1800" b="1" dirty="0" smtClean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под </a:t>
            </a:r>
            <a:r>
              <a:rPr lang="ru-RU" sz="18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финансовой пирамидой?</a:t>
            </a:r>
            <a:endParaRPr lang="ru-RU" sz="1800" dirty="0">
              <a:solidFill>
                <a:srgbClr val="C00000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6" name="Рисунок 5" descr="https://static.thenounproject.com/png/425256-20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3" y="1434305"/>
            <a:ext cx="1557918" cy="1502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4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2289717" y="1196412"/>
            <a:ext cx="710890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>
              <a:buClr>
                <a:srgbClr val="000000"/>
              </a:buClr>
              <a:buSzPts val="12222"/>
            </a:pPr>
            <a:endParaRPr lang="ru-RU" sz="1100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algn="ctr">
              <a:buSzPts val="11000"/>
            </a:pPr>
            <a:r>
              <a:rPr lang="ru-RU" sz="14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Финансовая пирамида</a:t>
            </a:r>
            <a:r>
              <a:rPr lang="ru-RU" sz="1400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– </a:t>
            </a:r>
          </a:p>
          <a:p>
            <a:pPr marL="457200" lvl="0" algn="ctr">
              <a:buSzPts val="110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SzPts val="110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это организация деятельности по извлечению дохода (имущественной выгоды) </a:t>
            </a:r>
          </a:p>
          <a:p>
            <a:pPr marL="457200" lvl="0" algn="ctr">
              <a:buSzPts val="110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от привлечения денег или иного имущества либо права на него физических </a:t>
            </a:r>
          </a:p>
          <a:p>
            <a:pPr marL="457200" lvl="0" algn="ctr">
              <a:buSzPts val="110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 (или) юридических лиц без использования привлеченных средств на предпринимательскую деятельность, обеспечивающую принятые обязательства, путем перераспределения данных активов и обогащения одних участников за счет взносов других</a:t>
            </a:r>
          </a:p>
          <a:p>
            <a:pPr marL="457200" lvl="0" algn="ctr">
              <a:buSzPts val="110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SzPts val="11000"/>
            </a:pPr>
            <a:r>
              <a:rPr lang="ru-RU" sz="14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статья 217 Уголовного Кодекса РК</a:t>
            </a:r>
          </a:p>
          <a:p>
            <a:pPr marL="457200" lvl="0" algn="ctr">
              <a:buSzPts val="11000"/>
            </a:pPr>
            <a:endParaRPr lang="ru-RU" sz="1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algn="ctr">
              <a:buSzPts val="11000"/>
            </a:pPr>
            <a:r>
              <a:rPr lang="ru-RU" sz="1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Источник</a:t>
            </a:r>
          </a:p>
          <a:p>
            <a:pPr marL="457200" lvl="0" algn="ctr">
              <a:buSzPts val="11000"/>
            </a:pPr>
            <a:r>
              <a:rPr lang="ru-RU" sz="1400" u="sng" dirty="0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https://online.zakon.kz/Document/?doc_id=31575252</a:t>
            </a:r>
            <a:endParaRPr lang="ru-RU" sz="1000" dirty="0">
              <a:solidFill>
                <a:srgbClr val="C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Рисунок 4" descr="https://cdn4.vectorstock.com/i/1000x1000/59/13/people-pyramid-with-team-leader-business-career-vector-3175591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 bwMode="auto">
          <a:xfrm>
            <a:off x="499962" y="1481865"/>
            <a:ext cx="1637361" cy="1305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2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00" cy="5513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72AFD-F309-0A43-8CB2-94ECA45AC093}"/>
              </a:ext>
            </a:extLst>
          </p:cNvPr>
          <p:cNvSpPr txBox="1"/>
          <p:nvPr/>
        </p:nvSpPr>
        <p:spPr>
          <a:xfrm>
            <a:off x="3523785" y="1481865"/>
            <a:ext cx="5889705" cy="217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>
              <a:lnSpc>
                <a:spcPct val="115000"/>
              </a:lnSpc>
              <a:spcBef>
                <a:spcPts val="800"/>
              </a:spcBef>
            </a:pPr>
            <a:r>
              <a:rPr lang="ru-RU" sz="16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Виды финансовых пирамид:</a:t>
            </a:r>
          </a:p>
          <a:p>
            <a:pPr marL="457200" lvl="0" indent="-288607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75000"/>
              <a:buFont typeface="Times New Roman"/>
              <a:buChar char="●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Многоуровневые пирамиды.</a:t>
            </a:r>
          </a:p>
          <a:p>
            <a:pPr marL="457200" lvl="0" indent="-288607">
              <a:lnSpc>
                <a:spcPct val="115000"/>
              </a:lnSpc>
              <a:buClr>
                <a:srgbClr val="000000"/>
              </a:buClr>
              <a:buSzPct val="75000"/>
              <a:buFont typeface="Times New Roman"/>
              <a:buChar char="●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Пирамиды, построенные по принципу сетевого маркетинга.</a:t>
            </a:r>
          </a:p>
          <a:p>
            <a:pPr marL="457200" lvl="0" indent="-288607">
              <a:lnSpc>
                <a:spcPct val="115000"/>
              </a:lnSpc>
              <a:buClr>
                <a:srgbClr val="000000"/>
              </a:buClr>
              <a:buSzPct val="75000"/>
              <a:buFont typeface="Times New Roman"/>
              <a:buChar char="●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Пирамиды, использующие схему по принципу рассылки приглашений в </a:t>
            </a:r>
            <a:r>
              <a:rPr lang="ru-RU" sz="16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мессенджерах. </a:t>
            </a:r>
            <a:endParaRPr lang="ru-RU" sz="16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457200" lvl="0" indent="-288607">
              <a:lnSpc>
                <a:spcPct val="115000"/>
              </a:lnSpc>
              <a:buClr>
                <a:srgbClr val="000000"/>
              </a:buClr>
              <a:buSzPct val="75000"/>
              <a:buFont typeface="Times New Roman"/>
              <a:buChar char="●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Участие (членство) в эксклюзивном клубе</a:t>
            </a:r>
          </a:p>
        </p:txBody>
      </p:sp>
      <p:pic>
        <p:nvPicPr>
          <p:cNvPr id="6" name="Рисунок 5" descr="https://blockchain24.pro/img/text/ee04d14305845f3f0b9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3" y="1659147"/>
            <a:ext cx="2186940" cy="1640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3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2719</TotalTime>
  <Words>1831</Words>
  <Application>Microsoft Office PowerPoint</Application>
  <PresentationFormat>Произвольный</PresentationFormat>
  <Paragraphs>200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Helvetica Neue</vt:lpstr>
      <vt:lpstr>HelveticaNeueCyr</vt:lpstr>
      <vt:lpstr>Roboto</vt:lpstr>
      <vt:lpstr>Times New Roman</vt:lpstr>
      <vt:lpstr>Verdana</vt:lpstr>
      <vt:lpstr>Wingdings</vt:lpstr>
      <vt:lpstr>Тема Office</vt:lpstr>
      <vt:lpstr>ФИНАНСОВЫЕ ПИРАМИДЫ:   ЭТО ОБМАН ИЛИ НАЖИВА ВКЛАДЧИКОВ?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Элина Черногрицкая</cp:lastModifiedBy>
  <cp:revision>191</cp:revision>
  <dcterms:created xsi:type="dcterms:W3CDTF">2020-09-30T04:12:22Z</dcterms:created>
  <dcterms:modified xsi:type="dcterms:W3CDTF">2022-04-27T09:26:04Z</dcterms:modified>
</cp:coreProperties>
</file>